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2" autoAdjust="0"/>
    <p:restoredTop sz="94660"/>
  </p:normalViewPr>
  <p:slideViewPr>
    <p:cSldViewPr snapToGrid="0">
      <p:cViewPr varScale="1">
        <p:scale>
          <a:sx n="86" d="100"/>
          <a:sy n="86" d="100"/>
        </p:scale>
        <p:origin x="1373"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201FA3-88E3-4B4F-9D7F-25EAC9A461BA}" type="datetimeFigureOut">
              <a:rPr lang="es-ES" smtClean="0"/>
              <a:pPr/>
              <a:t>21/09/2021</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460E2-52C9-4A5A-A45E-1DE56459E52A}" type="slidenum">
              <a:rPr lang="es-ES" smtClean="0"/>
              <a:pPr/>
              <a:t>‹Nº›</a:t>
            </a:fld>
            <a:endParaRPr lang="es-ES"/>
          </a:p>
        </p:txBody>
      </p:sp>
    </p:spTree>
    <p:extLst>
      <p:ext uri="{BB962C8B-B14F-4D97-AF65-F5344CB8AC3E}">
        <p14:creationId xmlns:p14="http://schemas.microsoft.com/office/powerpoint/2010/main" val="1142124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2026256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40217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363763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225467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403132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257034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116877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1723145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348350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327958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D39A651-72B8-44BE-94A9-FD76F3BF960B}" type="datetimeFigureOut">
              <a:rPr lang="es-ES" smtClean="0"/>
              <a:pPr/>
              <a:t>21/09/2021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BE3879-C5F8-4FC9-93DC-EFC446E27588}" type="slidenum">
              <a:rPr lang="es-ES" smtClean="0"/>
              <a:pPr/>
              <a:t>‹Nº›</a:t>
            </a:fld>
            <a:endParaRPr lang="es-ES"/>
          </a:p>
        </p:txBody>
      </p:sp>
    </p:spTree>
    <p:extLst>
      <p:ext uri="{BB962C8B-B14F-4D97-AF65-F5344CB8AC3E}">
        <p14:creationId xmlns:p14="http://schemas.microsoft.com/office/powerpoint/2010/main" val="47087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9A651-72B8-44BE-94A9-FD76F3BF960B}" type="datetimeFigureOut">
              <a:rPr lang="es-ES" smtClean="0"/>
              <a:pPr/>
              <a:t>21/09/2021</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E3879-C5F8-4FC9-93DC-EFC446E27588}" type="slidenum">
              <a:rPr lang="es-ES" smtClean="0"/>
              <a:pPr/>
              <a:t>‹Nº›</a:t>
            </a:fld>
            <a:endParaRPr lang="es-ES"/>
          </a:p>
        </p:txBody>
      </p:sp>
    </p:spTree>
    <p:extLst>
      <p:ext uri="{BB962C8B-B14F-4D97-AF65-F5344CB8AC3E}">
        <p14:creationId xmlns:p14="http://schemas.microsoft.com/office/powerpoint/2010/main" val="1531806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4204693736"/>
              </p:ext>
            </p:extLst>
          </p:nvPr>
        </p:nvGraphicFramePr>
        <p:xfrm>
          <a:off x="200025" y="208774"/>
          <a:ext cx="8710614" cy="5742649"/>
        </p:xfrm>
        <a:graphic>
          <a:graphicData uri="http://schemas.openxmlformats.org/drawingml/2006/table">
            <a:tbl>
              <a:tblPr firstRow="1" bandRow="1">
                <a:tableStyleId>{2D5ABB26-0587-4C30-8999-92F81FD0307C}</a:tableStyleId>
              </a:tblPr>
              <a:tblGrid>
                <a:gridCol w="1847850">
                  <a:extLst>
                    <a:ext uri="{9D8B030D-6E8A-4147-A177-3AD203B41FA5}">
                      <a16:colId xmlns:a16="http://schemas.microsoft.com/office/drawing/2014/main" val="20000"/>
                    </a:ext>
                  </a:extLst>
                </a:gridCol>
                <a:gridCol w="409575">
                  <a:extLst>
                    <a:ext uri="{9D8B030D-6E8A-4147-A177-3AD203B41FA5}">
                      <a16:colId xmlns:a16="http://schemas.microsoft.com/office/drawing/2014/main" val="20001"/>
                    </a:ext>
                  </a:extLst>
                </a:gridCol>
                <a:gridCol w="3021807">
                  <a:extLst>
                    <a:ext uri="{9D8B030D-6E8A-4147-A177-3AD203B41FA5}">
                      <a16:colId xmlns:a16="http://schemas.microsoft.com/office/drawing/2014/main" val="20002"/>
                    </a:ext>
                  </a:extLst>
                </a:gridCol>
                <a:gridCol w="3431382">
                  <a:extLst>
                    <a:ext uri="{9D8B030D-6E8A-4147-A177-3AD203B41FA5}">
                      <a16:colId xmlns:a16="http://schemas.microsoft.com/office/drawing/2014/main" val="20004"/>
                    </a:ext>
                  </a:extLst>
                </a:gridCol>
              </a:tblGrid>
              <a:tr h="486242">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s-ES" altLang="es-ES" sz="1200" b="1" kern="1200" dirty="0">
                        <a:solidFill>
                          <a:schemeClr val="tx1"/>
                        </a:solidFill>
                        <a:latin typeface="Arial Narrow" panose="020B0606020202030204" pitchFamily="34" charset="0"/>
                        <a:ea typeface="+mn-ea"/>
                        <a:cs typeface="+mn-cs"/>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b="1" dirty="0">
                          <a:latin typeface="Arial Narrow" panose="020B0606020202030204" pitchFamily="34" charset="0"/>
                        </a:rPr>
                        <a:t>FORMULARIO INSCRIPCIÓN</a:t>
                      </a:r>
                    </a:p>
                    <a:p>
                      <a:pPr algn="ctr" eaLnBrk="1" hangingPunct="1">
                        <a:defRPr/>
                      </a:pPr>
                      <a:r>
                        <a:rPr lang="es-ES" altLang="es-ES" sz="1200" b="1" cap="all" dirty="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Tendiendo puentes, armando redes:</a:t>
                      </a:r>
                    </a:p>
                    <a:p>
                      <a:pPr algn="ctr" eaLnBrk="1" hangingPunct="1">
                        <a:defRPr/>
                      </a:pPr>
                      <a:r>
                        <a:rPr lang="es-ES" altLang="es-ES" sz="1200" b="1" cap="all" dirty="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experiencias de intervención en la atención a la infancia, adolescencia y familia</a:t>
                      </a:r>
                      <a:endParaRPr lang="es-ES" sz="1200" b="1" dirty="0">
                        <a:solidFill>
                          <a:schemeClr val="tx1"/>
                        </a:solidFill>
                        <a:latin typeface="Arial" panose="020B0604020202020204" pitchFamily="34" charset="0"/>
                        <a:cs typeface="Arial" panose="020B0604020202020204" pitchFamily="34"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extLst>
                  <a:ext uri="{0D108BD9-81ED-4DB2-BD59-A6C34878D82A}">
                    <a16:rowId xmlns:a16="http://schemas.microsoft.com/office/drawing/2014/main" val="10000"/>
                  </a:ext>
                </a:extLst>
              </a:tr>
              <a:tr h="283472">
                <a:tc gridSpan="4">
                  <a:txBody>
                    <a:bodyPr/>
                    <a:lstStyle/>
                    <a:p>
                      <a:r>
                        <a:rPr lang="es-ES" sz="1200" dirty="0">
                          <a:latin typeface="Arial Narrow" panose="020B0606020202030204" pitchFamily="34" charset="0"/>
                        </a:rPr>
                        <a:t>Nombre y Apellidos: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283472">
                <a:tc gridSpan="4">
                  <a:txBody>
                    <a:bodyPr/>
                    <a:lstStyle/>
                    <a:p>
                      <a:r>
                        <a:rPr lang="es-ES" sz="1200" dirty="0">
                          <a:latin typeface="Arial Narrow" panose="020B0606020202030204" pitchFamily="34" charset="0"/>
                        </a:rPr>
                        <a:t>NIF:</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2"/>
                  </a:ext>
                </a:extLst>
              </a:tr>
              <a:tr h="283472">
                <a:tc gridSpan="4">
                  <a:txBody>
                    <a:bodyPr/>
                    <a:lstStyle/>
                    <a:p>
                      <a:r>
                        <a:rPr lang="es-ES" sz="1200" dirty="0">
                          <a:latin typeface="Arial Narrow" panose="020B0606020202030204" pitchFamily="34" charset="0"/>
                        </a:rPr>
                        <a:t>Centro de Trabajo:</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3"/>
                  </a:ext>
                </a:extLst>
              </a:tr>
              <a:tr h="283472">
                <a:tc gridSpan="4">
                  <a:txBody>
                    <a:bodyPr/>
                    <a:lstStyle/>
                    <a:p>
                      <a:r>
                        <a:rPr lang="es-ES" sz="1200" dirty="0">
                          <a:latin typeface="Arial Narrow" panose="020B0606020202030204" pitchFamily="34" charset="0"/>
                        </a:rPr>
                        <a:t>Servicio/unidad:</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283472">
                <a:tc gridSpan="4">
                  <a:txBody>
                    <a:bodyPr/>
                    <a:lstStyle/>
                    <a:p>
                      <a:r>
                        <a:rPr lang="es-ES" sz="1200" dirty="0">
                          <a:latin typeface="Arial Narrow" panose="020B0606020202030204" pitchFamily="34" charset="0"/>
                        </a:rPr>
                        <a:t>Puesto</a:t>
                      </a:r>
                      <a:r>
                        <a:rPr lang="es-ES" sz="1200" baseline="0" dirty="0">
                          <a:latin typeface="Arial Narrow" panose="020B0606020202030204" pitchFamily="34" charset="0"/>
                        </a:rPr>
                        <a:t>/Cargo:</a:t>
                      </a:r>
                      <a:endParaRPr lang="es-ES" sz="1200" dirty="0">
                        <a:latin typeface="Arial Narrow" panose="020B060602020203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283472">
                <a:tc gridSpan="4">
                  <a:txBody>
                    <a:bodyPr/>
                    <a:lstStyle/>
                    <a:p>
                      <a:r>
                        <a:rPr lang="es-ES" sz="1200" dirty="0">
                          <a:latin typeface="Arial Narrow" panose="020B0606020202030204" pitchFamily="34" charset="0"/>
                        </a:rPr>
                        <a:t>Dirección:</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283472">
                <a:tc>
                  <a:txBody>
                    <a:bodyPr/>
                    <a:lstStyle/>
                    <a:p>
                      <a:r>
                        <a:rPr lang="es-ES" sz="1200" dirty="0">
                          <a:latin typeface="Arial Narrow" panose="020B0606020202030204" pitchFamily="34" charset="0"/>
                        </a:rPr>
                        <a:t>CP:</a:t>
                      </a:r>
                    </a:p>
                  </a:txBody>
                  <a:tcPr anchor="ctr">
                    <a:lnL w="285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r>
                        <a:rPr lang="es-ES" sz="1200" dirty="0">
                          <a:latin typeface="Arial Narrow" panose="020B0606020202030204" pitchFamily="34" charset="0"/>
                        </a:rPr>
                        <a:t>Localidad:</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a:latin typeface="Arial Narrow" panose="020B0606020202030204" pitchFamily="34" charset="0"/>
                        </a:rPr>
                        <a:t>Tfno.</a:t>
                      </a:r>
                      <a:r>
                        <a:rPr lang="es-ES" sz="1200" baseline="0" dirty="0">
                          <a:latin typeface="Arial Narrow" panose="020B0606020202030204" pitchFamily="34" charset="0"/>
                        </a:rPr>
                        <a:t> contacto:</a:t>
                      </a:r>
                      <a:endParaRPr lang="es-ES" sz="1200" dirty="0">
                        <a:latin typeface="Arial Narrow" panose="020B0606020202030204" pitchFamily="34"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3472">
                <a:tc gridSpan="4">
                  <a:txBody>
                    <a:bodyPr/>
                    <a:lstStyle/>
                    <a:p>
                      <a:r>
                        <a:rPr lang="es-ES_tradnl" altLang="es-ES" sz="1200" kern="1200" dirty="0">
                          <a:solidFill>
                            <a:schemeClr val="tx1"/>
                          </a:solidFill>
                          <a:latin typeface="Arial Narrow" panose="020B0606020202030204" pitchFamily="34" charset="0"/>
                          <a:ea typeface="+mn-ea"/>
                          <a:cs typeface="+mn-cs"/>
                        </a:rPr>
                        <a:t>E-mail institucional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283472">
                <a:tc gridSpan="4">
                  <a:txBody>
                    <a:bodyPr/>
                    <a:lstStyle/>
                    <a:p>
                      <a:r>
                        <a:rPr lang="es-ES" sz="1200" dirty="0">
                          <a:latin typeface="Arial Narrow" panose="020B0606020202030204" pitchFamily="34" charset="0"/>
                        </a:rPr>
                        <a:t>Titulación Académica:</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661434">
                <a:tc gridSpan="4">
                  <a:txBody>
                    <a:bodyPr/>
                    <a:lstStyle/>
                    <a:p>
                      <a:r>
                        <a:rPr lang="es-ES" sz="1200" dirty="0">
                          <a:latin typeface="Arial Narrow" panose="020B0606020202030204" pitchFamily="34" charset="0"/>
                        </a:rPr>
                        <a:t>Justificación</a:t>
                      </a:r>
                      <a:r>
                        <a:rPr lang="es-ES" sz="1200" baseline="0" dirty="0">
                          <a:latin typeface="Arial Narrow" panose="020B0606020202030204" pitchFamily="34" charset="0"/>
                        </a:rPr>
                        <a:t> de interés para realizar el curso:</a:t>
                      </a:r>
                    </a:p>
                    <a:p>
                      <a:endParaRPr lang="es-ES" sz="1200" baseline="0" dirty="0">
                        <a:latin typeface="Arial Narrow" panose="020B0606020202030204" pitchFamily="34" charset="0"/>
                      </a:endParaRPr>
                    </a:p>
                    <a:p>
                      <a:endParaRPr lang="es-ES" sz="1200" dirty="0">
                        <a:latin typeface="Arial Narrow" panose="020B060602020203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731238">
                <a:tc gridSpan="4">
                  <a:txBody>
                    <a:bodyPr/>
                    <a:lstStyle/>
                    <a:p>
                      <a:pPr algn="just"/>
                      <a:r>
                        <a:rPr lang="es-ES" sz="1200" kern="1200" dirty="0">
                          <a:solidFill>
                            <a:schemeClr val="tx1"/>
                          </a:solidFill>
                          <a:latin typeface="Arial Narrow" panose="020B0606020202030204" pitchFamily="34" charset="0"/>
                          <a:ea typeface="+mn-ea"/>
                          <a:cs typeface="+mn-cs"/>
                        </a:rPr>
                        <a:t>Fecha y firma del/de la solicitante, que declara que son ciertos los datos consignados en la solicitud</a:t>
                      </a:r>
                    </a:p>
                    <a:p>
                      <a:pPr algn="just"/>
                      <a:endParaRPr lang="es-ES" sz="1200" kern="1200" dirty="0">
                        <a:solidFill>
                          <a:schemeClr val="tx1"/>
                        </a:solidFill>
                        <a:latin typeface="Arial Narrow" panose="020B0606020202030204"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503316">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ES" sz="1200" b="0" i="0" u="none" strike="noStrike" cap="none" normalizeH="0" baseline="0" dirty="0">
                          <a:ln>
                            <a:noFill/>
                          </a:ln>
                          <a:solidFill>
                            <a:schemeClr val="tx1"/>
                          </a:solidFill>
                          <a:effectLst/>
                          <a:latin typeface="Arial Narrow" panose="020B0606020202030204" pitchFamily="34" charset="0"/>
                          <a:ea typeface="ＭＳ Ｐゴシック" panose="020B0600070205080204" pitchFamily="34" charset="-128"/>
                        </a:rPr>
                        <a:t>Dirigir </a:t>
                      </a:r>
                      <a:r>
                        <a:rPr lang="es-ES" altLang="es-ES" sz="1200" b="1" u="sng" kern="1200" dirty="0">
                          <a:solidFill>
                            <a:schemeClr val="tx1"/>
                          </a:solidFill>
                          <a:latin typeface="Arial Narrow" panose="020B0606020202030204" pitchFamily="34" charset="0"/>
                          <a:ea typeface="+mn-ea"/>
                          <a:cs typeface="+mn-cs"/>
                        </a:rPr>
                        <a:t>EXCLUSIVAMENTE</a:t>
                      </a:r>
                      <a:r>
                        <a:rPr kumimoji="0" lang="es-ES" altLang="es-ES" sz="1200" b="0" i="0" u="none" strike="noStrike" cap="none" normalizeH="0" baseline="0" dirty="0">
                          <a:ln>
                            <a:noFill/>
                          </a:ln>
                          <a:solidFill>
                            <a:schemeClr val="tx1"/>
                          </a:solidFill>
                          <a:effectLst/>
                          <a:latin typeface="Arial Narrow" panose="020B0606020202030204" pitchFamily="34" charset="0"/>
                          <a:ea typeface="ＭＳ Ｐゴシック" panose="020B0600070205080204" pitchFamily="34" charset="-128"/>
                        </a:rPr>
                        <a:t> el formulario de inscripción a la Secretaría de Formación Continuada: </a:t>
                      </a:r>
                      <a:r>
                        <a:rPr lang="es-ES_tradnl" altLang="es-ES" sz="1200" b="1" dirty="0">
                          <a:solidFill>
                            <a:schemeClr val="tx1"/>
                          </a:solidFill>
                          <a:latin typeface="Arial Narrow" panose="020B0606020202030204" pitchFamily="34" charset="0"/>
                          <a:hlinkClick r:id="rId3"/>
                        </a:rPr>
                        <a:t>formcontinuada.ipjg@salud.madrid.org</a:t>
                      </a:r>
                      <a:r>
                        <a:rPr lang="es-ES_tradnl" altLang="es-ES" sz="1200" b="1" dirty="0">
                          <a:solidFill>
                            <a:schemeClr val="tx1"/>
                          </a:solidFill>
                          <a:latin typeface="Arial Narrow" panose="020B0606020202030204" pitchFamily="34"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ES" sz="1200" b="1" i="0" u="none" strike="noStrike" cap="none" normalizeH="0" baseline="0" dirty="0">
                          <a:ln>
                            <a:noFill/>
                          </a:ln>
                          <a:solidFill>
                            <a:schemeClr val="tx1"/>
                          </a:solidFill>
                          <a:effectLst/>
                          <a:latin typeface="Arial Narrow" panose="020B0606020202030204" pitchFamily="34" charset="0"/>
                          <a:ea typeface="ＭＳ Ｐゴシック" panose="020B0600070205080204" pitchFamily="34" charset="-128"/>
                        </a:rPr>
                        <a:t>Teléfono: 914269260.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2"/>
                  </a:ext>
                </a:extLst>
              </a:tr>
              <a:tr h="472453">
                <a:tc gridSpan="4">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a:latin typeface="Arial Narrow" panose="020B0606020202030204" pitchFamily="34" charset="0"/>
                        </a:rPr>
                        <a:t>(*)</a:t>
                      </a:r>
                      <a:r>
                        <a:rPr kumimoji="0" lang="es-ES_tradnl" altLang="es-ES" sz="1200" b="0" i="0" u="none" strike="noStrike" cap="none" normalizeH="0" baseline="0" dirty="0">
                          <a:ln>
                            <a:noFill/>
                          </a:ln>
                          <a:solidFill>
                            <a:srgbClr val="800000"/>
                          </a:solidFill>
                          <a:effectLst/>
                          <a:latin typeface="Arial" panose="020B0604020202020204" pitchFamily="34" charset="0"/>
                          <a:ea typeface="ＭＳ Ｐゴシック" panose="020B0600070205080204" pitchFamily="34" charset="-128"/>
                        </a:rPr>
                        <a:t> </a:t>
                      </a:r>
                      <a:r>
                        <a:rPr lang="es-ES_tradnl" altLang="es-ES" sz="1200" kern="1200" dirty="0">
                          <a:solidFill>
                            <a:schemeClr val="tx1"/>
                          </a:solidFill>
                          <a:latin typeface="Arial Narrow" panose="020B0606020202030204" pitchFamily="34" charset="0"/>
                          <a:ea typeface="+mn-ea"/>
                          <a:cs typeface="+mn-cs"/>
                        </a:rPr>
                        <a:t>LA ADMISIÓN AL CURSO SE COMUNICARÁ POR CORREO ELECTRÓNICO O TELÉFONO </a:t>
                      </a:r>
                      <a:r>
                        <a:rPr lang="es-ES_tradnl" altLang="es-ES" sz="1200" b="1" u="sng" kern="1200" dirty="0">
                          <a:solidFill>
                            <a:schemeClr val="tx1"/>
                          </a:solidFill>
                          <a:latin typeface="Arial Narrow" panose="020B0606020202030204" pitchFamily="34" charset="0"/>
                          <a:ea typeface="+mn-ea"/>
                          <a:cs typeface="+mn-cs"/>
                        </a:rPr>
                        <a:t>ÚNICAMENTE</a:t>
                      </a:r>
                      <a:r>
                        <a:rPr lang="es-ES_tradnl" altLang="es-ES" sz="1200" kern="1200" dirty="0">
                          <a:solidFill>
                            <a:schemeClr val="tx1"/>
                          </a:solidFill>
                          <a:latin typeface="Arial Narrow" panose="020B0606020202030204" pitchFamily="34" charset="0"/>
                          <a:ea typeface="+mn-ea"/>
                          <a:cs typeface="+mn-cs"/>
                        </a:rPr>
                        <a:t> A LOS ALUMNOS SELECCIONADOS. ASIMISMO, EL</a:t>
                      </a:r>
                      <a:r>
                        <a:rPr lang="es-ES_tradnl" altLang="es-ES" sz="1200" kern="1200" baseline="0" dirty="0">
                          <a:solidFill>
                            <a:schemeClr val="tx1"/>
                          </a:solidFill>
                          <a:latin typeface="Arial Narrow" panose="020B0606020202030204" pitchFamily="34" charset="0"/>
                          <a:ea typeface="+mn-ea"/>
                          <a:cs typeface="+mn-cs"/>
                        </a:rPr>
                        <a:t> </a:t>
                      </a:r>
                      <a:r>
                        <a:rPr lang="es-ES_tradnl" altLang="es-ES" sz="1200" b="1" kern="1200" baseline="0" dirty="0">
                          <a:solidFill>
                            <a:schemeClr val="tx1"/>
                          </a:solidFill>
                          <a:latin typeface="Arial Narrow" panose="020B0606020202030204" pitchFamily="34" charset="0"/>
                          <a:ea typeface="+mn-ea"/>
                          <a:cs typeface="+mn-cs"/>
                        </a:rPr>
                        <a:t>CERTIFICADO DE APROVECHAMIENTO</a:t>
                      </a:r>
                      <a:r>
                        <a:rPr lang="es-ES_tradnl" altLang="es-ES" sz="1200" kern="1200" baseline="0" dirty="0">
                          <a:solidFill>
                            <a:schemeClr val="tx1"/>
                          </a:solidFill>
                          <a:latin typeface="Arial Narrow" panose="020B0606020202030204" pitchFamily="34" charset="0"/>
                          <a:ea typeface="+mn-ea"/>
                          <a:cs typeface="+mn-cs"/>
                        </a:rPr>
                        <a:t> SE REMITIRA POR CORREO ELECTRONICO.</a:t>
                      </a:r>
                      <a:endParaRPr lang="es-ES" sz="1200" dirty="0">
                        <a:latin typeface="Arial Narrow" panose="020B060602020203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bl>
          </a:graphicData>
        </a:graphic>
      </p:graphicFrame>
      <p:sp>
        <p:nvSpPr>
          <p:cNvPr id="6" name="Text Box 155"/>
          <p:cNvSpPr txBox="1">
            <a:spLocks noChangeArrowheads="1"/>
          </p:cNvSpPr>
          <p:nvPr/>
        </p:nvSpPr>
        <p:spPr bwMode="auto">
          <a:xfrm>
            <a:off x="66675" y="5959544"/>
            <a:ext cx="89344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0"/>
              </a:spcBef>
              <a:buFontTx/>
              <a:buNone/>
            </a:pPr>
            <a:r>
              <a:rPr lang="es-ES" altLang="es-ES" sz="1000" dirty="0">
                <a:latin typeface="Arial Narrow" panose="020B0606020202030204" pitchFamily="34" charset="0"/>
              </a:rPr>
              <a:t>Los datos personales recogidos serán incorporados y tratados en un fichero, perteneciente al Hospital Universitario José Germain, cuya finalidad es gestionar las solicitudes de participación del alumno en las actividades de formación y facilitar la difusión de la oferta formativa de la Agencia. Dicho fichero podrá ser objeto de las cesiones previstas en la Ley. El órgano responsable del fichero es el Hospital Universitario José Germain, y la dirección donde el interesado podrá ejercer los derechos de acceso, rectificación, cancelación y oposición ante el mismo es C/ Luna nº 1 Leganés, todo lo cual se informa en cumplimiento del art.  5 de la Ley Orgánica 15/1999, de 13 de diciembre, de Protección de Datos de Carácter Personal.</a:t>
            </a:r>
          </a:p>
        </p:txBody>
      </p:sp>
      <p:pic>
        <p:nvPicPr>
          <p:cNvPr id="8" name="Imagen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1081" y="491862"/>
            <a:ext cx="2167394" cy="334466"/>
          </a:xfrm>
          <a:prstGeom prst="rect">
            <a:avLst/>
          </a:prstGeom>
        </p:spPr>
      </p:pic>
    </p:spTree>
    <p:extLst>
      <p:ext uri="{BB962C8B-B14F-4D97-AF65-F5344CB8AC3E}">
        <p14:creationId xmlns:p14="http://schemas.microsoft.com/office/powerpoint/2010/main" val="226364369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1235</TotalTime>
  <Words>269</Words>
  <Application>Microsoft Office PowerPoint</Application>
  <PresentationFormat>Presentación en pantalla (4:3)</PresentationFormat>
  <Paragraphs>20</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Narrow</vt:lpstr>
      <vt:lpstr>Calibri</vt:lpstr>
      <vt:lpstr>Calibri Light</vt:lpstr>
      <vt:lpstr>Tema de Office</vt:lpstr>
      <vt:lpstr>Presentación de PowerPoint</vt:lpstr>
    </vt:vector>
  </TitlesOfParts>
  <Company>Comunidad de Madrid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Consejeria de Sanidad</dc:creator>
  <cp:lastModifiedBy>Mónica A. López</cp:lastModifiedBy>
  <cp:revision>72</cp:revision>
  <dcterms:created xsi:type="dcterms:W3CDTF">2019-02-28T10:08:30Z</dcterms:created>
  <dcterms:modified xsi:type="dcterms:W3CDTF">2021-09-21T18:14:02Z</dcterms:modified>
</cp:coreProperties>
</file>